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82" r:id="rId25"/>
    <p:sldId id="279" r:id="rId26"/>
    <p:sldId id="280" r:id="rId27"/>
    <p:sldId id="281" r:id="rId28"/>
    <p:sldId id="283" r:id="rId29"/>
    <p:sldId id="28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4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D85D45C-00B3-45C7-A526-B60CBF590D2F}" type="datetimeFigureOut">
              <a:rPr lang="el-GR" smtClean="0"/>
              <a:t>17/2/2026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44136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D85D45C-00B3-45C7-A526-B60CBF590D2F}" type="datetimeFigureOut">
              <a:rPr lang="el-GR" smtClean="0"/>
              <a:t>17/2/2026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192902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D85D45C-00B3-45C7-A526-B60CBF590D2F}" type="datetimeFigureOut">
              <a:rPr lang="el-GR" smtClean="0"/>
              <a:t>17/2/2026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404044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D85D45C-00B3-45C7-A526-B60CBF590D2F}" type="datetimeFigureOut">
              <a:rPr lang="el-GR" smtClean="0"/>
              <a:t>17/2/2026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208077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D85D45C-00B3-45C7-A526-B60CBF590D2F}" type="datetimeFigureOut">
              <a:rPr lang="el-GR" smtClean="0"/>
              <a:t>17/2/2026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402413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D85D45C-00B3-45C7-A526-B60CBF590D2F}" type="datetimeFigureOut">
              <a:rPr lang="el-GR" smtClean="0"/>
              <a:t>17/2/2026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218981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D85D45C-00B3-45C7-A526-B60CBF590D2F}" type="datetimeFigureOut">
              <a:rPr lang="el-GR" smtClean="0"/>
              <a:t>17/2/2026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41691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D85D45C-00B3-45C7-A526-B60CBF590D2F}" type="datetimeFigureOut">
              <a:rPr lang="el-GR" smtClean="0"/>
              <a:t>17/2/2026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89491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D85D45C-00B3-45C7-A526-B60CBF590D2F}" type="datetimeFigureOut">
              <a:rPr lang="el-GR" smtClean="0"/>
              <a:t>17/2/2026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39697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D85D45C-00B3-45C7-A526-B60CBF590D2F}" type="datetimeFigureOut">
              <a:rPr lang="el-GR" smtClean="0"/>
              <a:t>17/2/2026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375197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D85D45C-00B3-45C7-A526-B60CBF590D2F}" type="datetimeFigureOut">
              <a:rPr lang="el-GR" smtClean="0"/>
              <a:t>17/2/2026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31A1E84-1F1C-420A-B047-5396AE36B47C}" type="slidenum">
              <a:rPr lang="el-GR" smtClean="0"/>
              <a:t>‹#›</a:t>
            </a:fld>
            <a:endParaRPr lang="el-GR"/>
          </a:p>
        </p:txBody>
      </p:sp>
    </p:spTree>
    <p:extLst>
      <p:ext uri="{BB962C8B-B14F-4D97-AF65-F5344CB8AC3E}">
        <p14:creationId xmlns:p14="http://schemas.microsoft.com/office/powerpoint/2010/main" val="136459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5D45C-00B3-45C7-A526-B60CBF590D2F}" type="datetimeFigureOut">
              <a:rPr lang="el-GR" smtClean="0"/>
              <a:t>17/2/2026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1E84-1F1C-420A-B047-5396AE36B47C}" type="slidenum">
              <a:rPr lang="el-GR" smtClean="0"/>
              <a:t>‹#›</a:t>
            </a:fld>
            <a:endParaRPr lang="el-GR"/>
          </a:p>
        </p:txBody>
      </p:sp>
    </p:spTree>
    <p:extLst>
      <p:ext uri="{BB962C8B-B14F-4D97-AF65-F5344CB8AC3E}">
        <p14:creationId xmlns:p14="http://schemas.microsoft.com/office/powerpoint/2010/main" val="3550526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ΧΑΡΤΑΕΤΟΙ</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6926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4098" name="Picture 2" descr="C:\Users\11o Νηπιαγωγείο Χίου\Desktop\χαρταετοι\αρχείο λήψης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8" y="2629810"/>
            <a:ext cx="3410297" cy="4203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1920868964"/>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5</a:t>
                      </a:r>
                      <a:endParaRPr lang="el-GR" sz="9600" dirty="0"/>
                    </a:p>
                  </a:txBody>
                  <a:tcPr>
                    <a:solidFill>
                      <a:srgbClr val="00B0F0"/>
                    </a:solidFill>
                  </a:tcPr>
                </a:tc>
              </a:tr>
              <a:tr h="1733451">
                <a:tc>
                  <a:txBody>
                    <a:bodyPr/>
                    <a:lstStyle/>
                    <a:p>
                      <a:r>
                        <a:rPr lang="el-GR" sz="9600" dirty="0" smtClean="0"/>
                        <a:t>2</a:t>
                      </a:r>
                      <a:endParaRPr lang="el-GR" sz="9600" dirty="0"/>
                    </a:p>
                  </a:txBody>
                  <a:tcPr>
                    <a:solidFill>
                      <a:srgbClr val="00B050"/>
                    </a:solidFill>
                  </a:tcPr>
                </a:tc>
              </a:tr>
              <a:tr h="1733451">
                <a:tc>
                  <a:txBody>
                    <a:bodyPr/>
                    <a:lstStyle/>
                    <a:p>
                      <a:r>
                        <a:rPr lang="el-GR" sz="9600" dirty="0" smtClean="0"/>
                        <a:t> 4</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155790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332656"/>
            <a:ext cx="8229600" cy="1143000"/>
          </a:xfrm>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5123" name="Picture 3" descr="C:\Users\11o Νηπιαγωγείο Χίου\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2" y="1449328"/>
            <a:ext cx="5642638" cy="52106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Πίνακας 4"/>
          <p:cNvGraphicFramePr>
            <a:graphicFrameLocks noGrp="1"/>
          </p:cNvGraphicFramePr>
          <p:nvPr>
            <p:extLst>
              <p:ext uri="{D42A27DB-BD31-4B8C-83A1-F6EECF244321}">
                <p14:modId xmlns:p14="http://schemas.microsoft.com/office/powerpoint/2010/main" val="2537991797"/>
              </p:ext>
            </p:extLst>
          </p:nvPr>
        </p:nvGraphicFramePr>
        <p:xfrm>
          <a:off x="6660232" y="1420376"/>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5</a:t>
                      </a:r>
                      <a:endParaRPr lang="el-GR" sz="9600" dirty="0"/>
                    </a:p>
                  </a:txBody>
                  <a:tcPr>
                    <a:solidFill>
                      <a:srgbClr val="00B0F0"/>
                    </a:solidFill>
                  </a:tcPr>
                </a:tc>
              </a:tr>
              <a:tr h="1733451">
                <a:tc>
                  <a:txBody>
                    <a:bodyPr/>
                    <a:lstStyle/>
                    <a:p>
                      <a:r>
                        <a:rPr lang="el-GR" sz="9600" dirty="0" smtClean="0"/>
                        <a:t>7</a:t>
                      </a:r>
                      <a:endParaRPr lang="el-GR" sz="9600" dirty="0"/>
                    </a:p>
                  </a:txBody>
                  <a:tcPr>
                    <a:solidFill>
                      <a:srgbClr val="00B050"/>
                    </a:solidFill>
                  </a:tcPr>
                </a:tc>
              </a:tr>
              <a:tr h="1733451">
                <a:tc>
                  <a:txBody>
                    <a:bodyPr/>
                    <a:lstStyle/>
                    <a:p>
                      <a:r>
                        <a:rPr lang="el-GR" sz="9600" dirty="0" smtClean="0"/>
                        <a:t> 4</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139809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6147" name="Picture 3" descr="C:\Users\11o Νηπιαγωγείο Χίου\Desktop\χαρταετοι\images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9" y="2471738"/>
            <a:ext cx="5443860" cy="43594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Πίνακας 4"/>
          <p:cNvGraphicFramePr>
            <a:graphicFrameLocks noGrp="1"/>
          </p:cNvGraphicFramePr>
          <p:nvPr>
            <p:extLst>
              <p:ext uri="{D42A27DB-BD31-4B8C-83A1-F6EECF244321}">
                <p14:modId xmlns:p14="http://schemas.microsoft.com/office/powerpoint/2010/main" val="3700026105"/>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5</a:t>
                      </a:r>
                      <a:endParaRPr lang="el-GR" sz="9600" dirty="0"/>
                    </a:p>
                  </a:txBody>
                  <a:tcPr>
                    <a:solidFill>
                      <a:srgbClr val="00B0F0"/>
                    </a:solidFill>
                  </a:tcPr>
                </a:tc>
              </a:tr>
              <a:tr h="1733451">
                <a:tc>
                  <a:txBody>
                    <a:bodyPr/>
                    <a:lstStyle/>
                    <a:p>
                      <a:r>
                        <a:rPr lang="el-GR" sz="9600" dirty="0" smtClean="0"/>
                        <a:t>6</a:t>
                      </a:r>
                      <a:endParaRPr lang="el-GR" sz="9600" dirty="0"/>
                    </a:p>
                  </a:txBody>
                  <a:tcPr>
                    <a:solidFill>
                      <a:srgbClr val="00B050"/>
                    </a:solidFill>
                  </a:tcPr>
                </a:tc>
              </a:tr>
              <a:tr h="1733451">
                <a:tc>
                  <a:txBody>
                    <a:bodyPr/>
                    <a:lstStyle/>
                    <a:p>
                      <a:r>
                        <a:rPr lang="el-GR" sz="9600" dirty="0" smtClean="0"/>
                        <a:t> 4</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285458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7170" name="Picture 2" descr="C:\Users\11o Νηπιαγωγείο Χίου\Desktop\χαρταετοι\αρχείο λήψης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53" y="2564904"/>
            <a:ext cx="5341565" cy="40690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621368407"/>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5</a:t>
                      </a:r>
                      <a:endParaRPr lang="el-GR" sz="9600" dirty="0"/>
                    </a:p>
                  </a:txBody>
                  <a:tcPr>
                    <a:solidFill>
                      <a:srgbClr val="00B0F0"/>
                    </a:solidFill>
                  </a:tcPr>
                </a:tc>
              </a:tr>
              <a:tr h="1733451">
                <a:tc>
                  <a:txBody>
                    <a:bodyPr/>
                    <a:lstStyle/>
                    <a:p>
                      <a:r>
                        <a:rPr lang="el-GR" sz="9600" dirty="0" smtClean="0"/>
                        <a:t>6</a:t>
                      </a:r>
                      <a:endParaRPr lang="el-GR" sz="9600" dirty="0"/>
                    </a:p>
                  </a:txBody>
                  <a:tcPr>
                    <a:solidFill>
                      <a:srgbClr val="00B050"/>
                    </a:solidFill>
                  </a:tcPr>
                </a:tc>
              </a:tr>
              <a:tr h="1733451">
                <a:tc>
                  <a:txBody>
                    <a:bodyPr/>
                    <a:lstStyle/>
                    <a:p>
                      <a:r>
                        <a:rPr lang="el-GR" sz="9600" dirty="0" smtClean="0"/>
                        <a:t> 4</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151442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8195" name="Picture 3" descr="C:\Users\11o Νηπιαγωγείο Χίου\Desktop\χαρταετοι\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2204864"/>
            <a:ext cx="4455939" cy="44361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Πίνακας 7"/>
          <p:cNvGraphicFramePr>
            <a:graphicFrameLocks noGrp="1"/>
          </p:cNvGraphicFramePr>
          <p:nvPr>
            <p:extLst>
              <p:ext uri="{D42A27DB-BD31-4B8C-83A1-F6EECF244321}">
                <p14:modId xmlns:p14="http://schemas.microsoft.com/office/powerpoint/2010/main" val="3300952049"/>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1</a:t>
                      </a:r>
                      <a:endParaRPr lang="el-GR" sz="9600" dirty="0"/>
                    </a:p>
                  </a:txBody>
                  <a:tcPr>
                    <a:solidFill>
                      <a:srgbClr val="00B0F0"/>
                    </a:solidFill>
                  </a:tcPr>
                </a:tc>
              </a:tr>
              <a:tr h="1733451">
                <a:tc>
                  <a:txBody>
                    <a:bodyPr/>
                    <a:lstStyle/>
                    <a:p>
                      <a:r>
                        <a:rPr lang="el-GR" sz="9600" dirty="0" smtClean="0"/>
                        <a:t> 2</a:t>
                      </a:r>
                      <a:endParaRPr lang="el-GR" sz="9600" dirty="0"/>
                    </a:p>
                  </a:txBody>
                  <a:tcPr>
                    <a:solidFill>
                      <a:srgbClr val="00B050"/>
                    </a:solidFill>
                  </a:tcPr>
                </a:tc>
              </a:tr>
              <a:tr h="1733451">
                <a:tc>
                  <a:txBody>
                    <a:bodyPr/>
                    <a:lstStyle/>
                    <a:p>
                      <a:r>
                        <a:rPr lang="el-GR" sz="9600" dirty="0" smtClean="0"/>
                        <a:t> 3</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279843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9218" name="Picture 2" descr="C:\Users\11o Νηπιαγωγείο Χίου\Desktop\χαρταετοι\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2021"/>
            <a:ext cx="4815979" cy="48159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3314254017"/>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6</a:t>
                      </a:r>
                      <a:endParaRPr lang="el-GR" sz="9600" dirty="0"/>
                    </a:p>
                  </a:txBody>
                  <a:tcPr>
                    <a:solidFill>
                      <a:srgbClr val="00B0F0"/>
                    </a:solidFill>
                  </a:tcPr>
                </a:tc>
              </a:tr>
              <a:tr h="1733451">
                <a:tc>
                  <a:txBody>
                    <a:bodyPr/>
                    <a:lstStyle/>
                    <a:p>
                      <a:r>
                        <a:rPr lang="el-GR" sz="9600" dirty="0" smtClean="0"/>
                        <a:t>8</a:t>
                      </a:r>
                      <a:endParaRPr lang="el-GR" sz="9600" dirty="0"/>
                    </a:p>
                  </a:txBody>
                  <a:tcPr>
                    <a:solidFill>
                      <a:srgbClr val="00B050"/>
                    </a:solidFill>
                  </a:tcPr>
                </a:tc>
              </a:tr>
              <a:tr h="1733451">
                <a:tc>
                  <a:txBody>
                    <a:bodyPr/>
                    <a:lstStyle/>
                    <a:p>
                      <a:r>
                        <a:rPr lang="el-GR" sz="9600" dirty="0" smtClean="0"/>
                        <a:t>5</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417419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10242" name="Picture 2" descr="C:\Users\11o Νηπιαγωγείο Χίου\Desktop\χαρταετοι\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5154687" cy="4166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1818378366"/>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5</a:t>
                      </a:r>
                      <a:endParaRPr lang="el-GR" sz="9600" dirty="0"/>
                    </a:p>
                  </a:txBody>
                  <a:tcPr>
                    <a:solidFill>
                      <a:srgbClr val="00B0F0"/>
                    </a:solidFill>
                  </a:tcPr>
                </a:tc>
              </a:tr>
              <a:tr h="1733451">
                <a:tc>
                  <a:txBody>
                    <a:bodyPr/>
                    <a:lstStyle/>
                    <a:p>
                      <a:r>
                        <a:rPr lang="el-GR" sz="9600" dirty="0" smtClean="0"/>
                        <a:t> 7</a:t>
                      </a:r>
                      <a:endParaRPr lang="el-GR" sz="9600" dirty="0"/>
                    </a:p>
                  </a:txBody>
                  <a:tcPr>
                    <a:solidFill>
                      <a:srgbClr val="00B050"/>
                    </a:solidFill>
                  </a:tcPr>
                </a:tc>
              </a:tr>
              <a:tr h="1733451">
                <a:tc>
                  <a:txBody>
                    <a:bodyPr/>
                    <a:lstStyle/>
                    <a:p>
                      <a:r>
                        <a:rPr lang="el-GR" sz="9600" dirty="0" smtClean="0"/>
                        <a:t> 3</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3671203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11266" name="Picture 2" descr="C:\Users\11o Νηπιαγωγείο Χίου\Desktop\χαρταετοι\images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0" y="1844825"/>
            <a:ext cx="3887105" cy="49998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3757520378"/>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5</a:t>
                      </a:r>
                      <a:endParaRPr lang="el-GR" sz="9600" dirty="0"/>
                    </a:p>
                  </a:txBody>
                  <a:tcPr>
                    <a:solidFill>
                      <a:srgbClr val="00B0F0"/>
                    </a:solidFill>
                  </a:tcPr>
                </a:tc>
              </a:tr>
              <a:tr h="1733451">
                <a:tc>
                  <a:txBody>
                    <a:bodyPr/>
                    <a:lstStyle/>
                    <a:p>
                      <a:r>
                        <a:rPr lang="el-GR" sz="9600" dirty="0" smtClean="0"/>
                        <a:t> 4</a:t>
                      </a:r>
                      <a:endParaRPr lang="el-GR" sz="9600" dirty="0"/>
                    </a:p>
                  </a:txBody>
                  <a:tcPr>
                    <a:solidFill>
                      <a:srgbClr val="00B050"/>
                    </a:solidFill>
                  </a:tcPr>
                </a:tc>
              </a:tr>
              <a:tr h="1733451">
                <a:tc>
                  <a:txBody>
                    <a:bodyPr/>
                    <a:lstStyle/>
                    <a:p>
                      <a:r>
                        <a:rPr lang="el-GR" sz="9600" dirty="0" smtClean="0"/>
                        <a:t> 1</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343411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12290" name="Picture 2" descr="C:\Users\11o Νηπιαγωγείο Χίου\Desktop\χαρταετοι\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8377"/>
            <a:ext cx="4572000" cy="44316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938671088"/>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4</a:t>
                      </a:r>
                      <a:endParaRPr lang="el-GR" sz="9600" dirty="0"/>
                    </a:p>
                  </a:txBody>
                  <a:tcPr>
                    <a:solidFill>
                      <a:srgbClr val="00B0F0"/>
                    </a:solidFill>
                  </a:tcPr>
                </a:tc>
              </a:tr>
              <a:tr h="1733451">
                <a:tc>
                  <a:txBody>
                    <a:bodyPr/>
                    <a:lstStyle/>
                    <a:p>
                      <a:r>
                        <a:rPr lang="el-GR" sz="9600" dirty="0" smtClean="0"/>
                        <a:t> 2</a:t>
                      </a:r>
                      <a:endParaRPr lang="el-GR" sz="9600" dirty="0"/>
                    </a:p>
                  </a:txBody>
                  <a:tcPr>
                    <a:solidFill>
                      <a:srgbClr val="00B050"/>
                    </a:solidFill>
                  </a:tcPr>
                </a:tc>
              </a:tr>
              <a:tr h="1733451">
                <a:tc>
                  <a:txBody>
                    <a:bodyPr/>
                    <a:lstStyle/>
                    <a:p>
                      <a:r>
                        <a:rPr lang="el-GR" sz="9600" dirty="0" smtClean="0"/>
                        <a:t> 3</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272739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13314" name="Picture 2" descr="C:\Users\11o Νηπιαγωγείο Χίου\Desktop\χαρταετοι\images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4645728" cy="36072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3300952049"/>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1</a:t>
                      </a:r>
                      <a:endParaRPr lang="el-GR" sz="9600" dirty="0"/>
                    </a:p>
                  </a:txBody>
                  <a:tcPr>
                    <a:solidFill>
                      <a:srgbClr val="00B0F0"/>
                    </a:solidFill>
                  </a:tcPr>
                </a:tc>
              </a:tr>
              <a:tr h="1733451">
                <a:tc>
                  <a:txBody>
                    <a:bodyPr/>
                    <a:lstStyle/>
                    <a:p>
                      <a:r>
                        <a:rPr lang="el-GR" sz="9600" dirty="0" smtClean="0"/>
                        <a:t> 2</a:t>
                      </a:r>
                      <a:endParaRPr lang="el-GR" sz="9600" dirty="0"/>
                    </a:p>
                  </a:txBody>
                  <a:tcPr>
                    <a:solidFill>
                      <a:srgbClr val="00B050"/>
                    </a:solidFill>
                  </a:tcPr>
                </a:tc>
              </a:tr>
              <a:tr h="1733451">
                <a:tc>
                  <a:txBody>
                    <a:bodyPr/>
                    <a:lstStyle/>
                    <a:p>
                      <a:r>
                        <a:rPr lang="el-GR" sz="9600" dirty="0" smtClean="0"/>
                        <a:t> 3</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411985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229600" cy="6408712"/>
          </a:xfrm>
        </p:spPr>
        <p:txBody>
          <a:bodyPr>
            <a:noAutofit/>
          </a:bodyPr>
          <a:lstStyle/>
          <a:p>
            <a:pPr algn="l"/>
            <a:r>
              <a:rPr lang="el-GR" sz="3600" dirty="0" smtClean="0"/>
              <a:t/>
            </a:r>
            <a:br>
              <a:rPr lang="el-GR" sz="3600" dirty="0" smtClean="0"/>
            </a:br>
            <a:r>
              <a:rPr lang="el-GR" sz="3200" dirty="0" smtClean="0"/>
              <a:t>Το έθιμο με προέλευση από την αρχαία Κίνα</a:t>
            </a:r>
            <a:br>
              <a:rPr lang="el-GR" sz="3200" dirty="0" smtClean="0"/>
            </a:br>
            <a:r>
              <a:rPr lang="el-GR" sz="3200" dirty="0" smtClean="0"/>
              <a:t>Η ιστορία του χαρταετού έχει βαθιές ρίζες στην αρχαία Κίνα ξεπερνώντας τα 2.400 χρόνια ζωής.</a:t>
            </a:r>
            <a:br>
              <a:rPr lang="el-GR" sz="3200" dirty="0" smtClean="0"/>
            </a:br>
            <a:r>
              <a:rPr lang="el-GR" sz="3200" dirty="0" smtClean="0"/>
              <a:t>Αρχικά, βέβαια, υλικό κατασκευής των χαρταετών δεν υπήρξε το χαρτί, αλλά το ξύλο.</a:t>
            </a:r>
            <a:br>
              <a:rPr lang="el-GR" sz="3200" dirty="0" smtClean="0"/>
            </a:br>
            <a:r>
              <a:rPr lang="el-GR" sz="3200" dirty="0" smtClean="0"/>
              <a:t>Συγκεκριμένα, οι λαοί της Ανατολής χρησιμοποιούσαν τους χαρταετούς σε μαγικές τελετές, θρησκευτικές εκδηλώσεις και σε τελετουργίες για τον εξορκισμό του κακού. Πίστευαν ότι όσο ψηλότερα ανεβεί ο αετός τόσο πιο τυχεροί θα είναι.</a:t>
            </a:r>
            <a:br>
              <a:rPr lang="el-GR" sz="3200" dirty="0" smtClean="0"/>
            </a:br>
            <a:r>
              <a:rPr lang="el-GR" sz="3200" dirty="0" smtClean="0"/>
              <a:t/>
            </a:r>
            <a:br>
              <a:rPr lang="el-GR" sz="3200" dirty="0" smtClean="0"/>
            </a:br>
            <a:endParaRPr lang="el-GR" sz="3200" dirty="0"/>
          </a:p>
        </p:txBody>
      </p:sp>
    </p:spTree>
    <p:extLst>
      <p:ext uri="{BB962C8B-B14F-4D97-AF65-F5344CB8AC3E}">
        <p14:creationId xmlns:p14="http://schemas.microsoft.com/office/powerpoint/2010/main" val="643663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ΜΠΟΡΕΙΣ ΝΑ ΜΑΣ ΠΕΙΣ ΠΟΣΟΥΣ ΧΑΡΤΑΕΤΟΥΣ ΒΛΕΠΕΙΣ ΣΤΗΝ ΕΙΚΟΝΑ;</a:t>
            </a:r>
            <a:endParaRPr lang="el-GR" dirty="0"/>
          </a:p>
        </p:txBody>
      </p:sp>
      <p:pic>
        <p:nvPicPr>
          <p:cNvPr id="14339" name="Picture 3" descr="C:\Users\11o Νηπιαγωγείο Χίου\Desktop\suzuki_haronob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2" y="1311079"/>
            <a:ext cx="4194408" cy="55366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Πίνακας 2"/>
          <p:cNvGraphicFramePr>
            <a:graphicFrameLocks noGrp="1"/>
          </p:cNvGraphicFramePr>
          <p:nvPr>
            <p:extLst>
              <p:ext uri="{D42A27DB-BD31-4B8C-83A1-F6EECF244321}">
                <p14:modId xmlns:p14="http://schemas.microsoft.com/office/powerpoint/2010/main" val="240920339"/>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1</a:t>
                      </a:r>
                      <a:endParaRPr lang="el-GR" sz="9600" dirty="0"/>
                    </a:p>
                  </a:txBody>
                  <a:tcPr>
                    <a:solidFill>
                      <a:srgbClr val="00B0F0"/>
                    </a:solidFill>
                  </a:tcPr>
                </a:tc>
              </a:tr>
              <a:tr h="1733451">
                <a:tc>
                  <a:txBody>
                    <a:bodyPr/>
                    <a:lstStyle/>
                    <a:p>
                      <a:r>
                        <a:rPr lang="el-GR" sz="9600" dirty="0" smtClean="0"/>
                        <a:t> 2</a:t>
                      </a:r>
                      <a:endParaRPr lang="el-GR" sz="9600" dirty="0"/>
                    </a:p>
                  </a:txBody>
                  <a:tcPr>
                    <a:solidFill>
                      <a:srgbClr val="00B050"/>
                    </a:solidFill>
                  </a:tcPr>
                </a:tc>
              </a:tr>
              <a:tr h="1733451">
                <a:tc>
                  <a:txBody>
                    <a:bodyPr/>
                    <a:lstStyle/>
                    <a:p>
                      <a:r>
                        <a:rPr lang="el-GR" sz="9600" dirty="0" smtClean="0"/>
                        <a:t> 3</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398412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ΠΟΙΟΣ ΧΑΡΤΑΕΤΟΣ ΕΧΕΙ ΤΑ ΠΙΟ ΠΟΛΛΑ ΧΡΩΜΑΤΑ	;</a:t>
            </a:r>
            <a:endParaRPr lang="el-GR" dirty="0"/>
          </a:p>
        </p:txBody>
      </p:sp>
      <p:pic>
        <p:nvPicPr>
          <p:cNvPr id="15362" name="Picture 2" descr="C:\Users\11o Νηπιαγωγείο Χίου\Desktop\χαρταετοι\kite-clip-art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2167818" cy="288815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11o Νηπιαγωγείο Χίου\Desktop\χαρταετοι\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95488"/>
            <a:ext cx="30480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11o Νηπιαγωγείο Χίου\Desktop\χαρταετοι\images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0486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827584" y="5445224"/>
            <a:ext cx="1080120" cy="864096"/>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1</a:t>
            </a:r>
            <a:endParaRPr lang="el-GR" sz="8000" dirty="0"/>
          </a:p>
        </p:txBody>
      </p:sp>
      <p:sp>
        <p:nvSpPr>
          <p:cNvPr id="7" name="Ορθογώνιο 6"/>
          <p:cNvSpPr/>
          <p:nvPr/>
        </p:nvSpPr>
        <p:spPr>
          <a:xfrm>
            <a:off x="3779912" y="5445224"/>
            <a:ext cx="1080120"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0" dirty="0" smtClean="0"/>
              <a:t>2</a:t>
            </a:r>
            <a:endParaRPr lang="el-GR" sz="8000" dirty="0"/>
          </a:p>
        </p:txBody>
      </p:sp>
      <p:sp>
        <p:nvSpPr>
          <p:cNvPr id="8" name="Ορθογώνιο 7"/>
          <p:cNvSpPr/>
          <p:nvPr/>
        </p:nvSpPr>
        <p:spPr>
          <a:xfrm>
            <a:off x="6627502" y="5445224"/>
            <a:ext cx="10801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0" dirty="0" smtClean="0"/>
              <a:t>3</a:t>
            </a:r>
            <a:endParaRPr lang="el-GR" sz="8000" dirty="0"/>
          </a:p>
        </p:txBody>
      </p:sp>
    </p:spTree>
    <p:extLst>
      <p:ext uri="{BB962C8B-B14F-4D97-AF65-F5344CB8AC3E}">
        <p14:creationId xmlns:p14="http://schemas.microsoft.com/office/powerpoint/2010/main" val="425291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ΠΟΙΣ ΧΑΡΤΑΕΤΟΣ ΕΧΕΙ ΤΗΝ ΠΙΟ ΜΑΚΡΙΑ ΟΥΡΑ;</a:t>
            </a:r>
            <a:endParaRPr lang="el-GR" dirty="0"/>
          </a:p>
        </p:txBody>
      </p:sp>
      <p:pic>
        <p:nvPicPr>
          <p:cNvPr id="16386" name="Picture 2" descr="C:\Users\11o Νηπιαγωγείο Χίου\Desktop\χαρταετοι\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049" y="1484784"/>
            <a:ext cx="305611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11o Νηπιαγωγείο Χίου\Desktop\χαρταετοι\unname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14312"/>
            <a:ext cx="2537792" cy="305298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11o Νηπιαγωγείο Χίου\Desktop\χαρταετοι\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52714"/>
            <a:ext cx="2776529" cy="252841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27584" y="5445224"/>
            <a:ext cx="1080120" cy="864096"/>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1</a:t>
            </a:r>
            <a:endParaRPr lang="el-GR" sz="8000" dirty="0"/>
          </a:p>
        </p:txBody>
      </p:sp>
      <p:sp>
        <p:nvSpPr>
          <p:cNvPr id="7" name="Ορθογώνιο 6"/>
          <p:cNvSpPr/>
          <p:nvPr/>
        </p:nvSpPr>
        <p:spPr>
          <a:xfrm>
            <a:off x="3779912" y="5445224"/>
            <a:ext cx="1080120"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0" dirty="0" smtClean="0"/>
              <a:t>2</a:t>
            </a:r>
            <a:endParaRPr lang="el-GR" sz="8000" dirty="0"/>
          </a:p>
        </p:txBody>
      </p:sp>
      <p:sp>
        <p:nvSpPr>
          <p:cNvPr id="8" name="Ορθογώνιο 7"/>
          <p:cNvSpPr/>
          <p:nvPr/>
        </p:nvSpPr>
        <p:spPr>
          <a:xfrm>
            <a:off x="6627502" y="5445224"/>
            <a:ext cx="10801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0" dirty="0" smtClean="0"/>
              <a:t>3</a:t>
            </a:r>
            <a:endParaRPr lang="el-GR" sz="8000" dirty="0"/>
          </a:p>
        </p:txBody>
      </p:sp>
    </p:spTree>
    <p:extLst>
      <p:ext uri="{BB962C8B-B14F-4D97-AF65-F5344CB8AC3E}">
        <p14:creationId xmlns:p14="http://schemas.microsoft.com/office/powerpoint/2010/main" val="280205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ΠΟΙΣ ΧΑΡΤΑΕΤΟΣ ΕΧΕΙ ΣΧΗΜΑ ΠΟΛΥΓΩΝΟ;</a:t>
            </a:r>
            <a:endParaRPr lang="el-GR" dirty="0"/>
          </a:p>
        </p:txBody>
      </p:sp>
      <p:pic>
        <p:nvPicPr>
          <p:cNvPr id="17410" name="Picture 2" descr="C:\Users\11o Νηπιαγωγείο Χίου\Desktop\χαρταετοι\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2" y="1995487"/>
            <a:ext cx="30480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11o Νηπιαγωγείο Χίου\Desktop\χαρταετοι\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3" y="1964234"/>
            <a:ext cx="2099866" cy="266967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11o Νηπιαγωγείο Χίου\Desktop\xartaetos-o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754" y="2060636"/>
            <a:ext cx="2736726" cy="273672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27584" y="5445224"/>
            <a:ext cx="1080120" cy="864096"/>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1</a:t>
            </a:r>
            <a:endParaRPr lang="el-GR" sz="8000" dirty="0"/>
          </a:p>
        </p:txBody>
      </p:sp>
      <p:sp>
        <p:nvSpPr>
          <p:cNvPr id="7" name="Ορθογώνιο 6"/>
          <p:cNvSpPr/>
          <p:nvPr/>
        </p:nvSpPr>
        <p:spPr>
          <a:xfrm>
            <a:off x="3779912" y="5445224"/>
            <a:ext cx="1080120"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0" dirty="0" smtClean="0"/>
              <a:t>2</a:t>
            </a:r>
            <a:endParaRPr lang="el-GR" sz="8000" dirty="0"/>
          </a:p>
        </p:txBody>
      </p:sp>
      <p:sp>
        <p:nvSpPr>
          <p:cNvPr id="8" name="Ορθογώνιο 7"/>
          <p:cNvSpPr/>
          <p:nvPr/>
        </p:nvSpPr>
        <p:spPr>
          <a:xfrm>
            <a:off x="6627502" y="5445224"/>
            <a:ext cx="10801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0" dirty="0" smtClean="0"/>
              <a:t>3</a:t>
            </a:r>
            <a:endParaRPr lang="el-GR" sz="8000" dirty="0"/>
          </a:p>
        </p:txBody>
      </p:sp>
    </p:spTree>
    <p:extLst>
      <p:ext uri="{BB962C8B-B14F-4D97-AF65-F5344CB8AC3E}">
        <p14:creationId xmlns:p14="http://schemas.microsoft.com/office/powerpoint/2010/main" val="213471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ΠΟΙΟΣ ΧΑΡΤΕΤΟΣ ΕΧΕΙ ΤΟ ΣΧΗΜΑ ΤΟΥ ΡΟΜΒΟΥ;</a:t>
            </a:r>
            <a:endParaRPr lang="el-GR" dirty="0"/>
          </a:p>
        </p:txBody>
      </p:sp>
      <p:pic>
        <p:nvPicPr>
          <p:cNvPr id="21506" name="Picture 2" descr="C:\Users\11o Νηπιαγωγείο Χίου\Desktop\χαρταετοι\kite-clip-art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060848"/>
            <a:ext cx="2455341" cy="3271222"/>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11o Νηπιαγωγείο Χίου\Desktop\χαρταετοι\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312838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11o Νηπιαγωγείο Χίου\Desktop\χαρταετοι\xartaetos-o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167686"/>
            <a:ext cx="2671579" cy="2671579"/>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27584" y="5445224"/>
            <a:ext cx="1080120" cy="864096"/>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1</a:t>
            </a:r>
            <a:endParaRPr lang="el-GR" sz="8000" dirty="0"/>
          </a:p>
        </p:txBody>
      </p:sp>
      <p:sp>
        <p:nvSpPr>
          <p:cNvPr id="7" name="Ορθογώνιο 6"/>
          <p:cNvSpPr/>
          <p:nvPr/>
        </p:nvSpPr>
        <p:spPr>
          <a:xfrm>
            <a:off x="3779912" y="5525968"/>
            <a:ext cx="1080120" cy="864096"/>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2</a:t>
            </a:r>
            <a:endParaRPr lang="el-GR" sz="8000" dirty="0"/>
          </a:p>
        </p:txBody>
      </p:sp>
      <p:sp>
        <p:nvSpPr>
          <p:cNvPr id="8" name="Ορθογώνιο 7"/>
          <p:cNvSpPr/>
          <p:nvPr/>
        </p:nvSpPr>
        <p:spPr>
          <a:xfrm>
            <a:off x="7092280" y="5419288"/>
            <a:ext cx="1080120" cy="864096"/>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3</a:t>
            </a:r>
            <a:endParaRPr lang="el-GR" sz="8000" dirty="0"/>
          </a:p>
        </p:txBody>
      </p:sp>
    </p:spTree>
    <p:extLst>
      <p:ext uri="{BB962C8B-B14F-4D97-AF65-F5344CB8AC3E}">
        <p14:creationId xmlns:p14="http://schemas.microsoft.com/office/powerpoint/2010/main" val="4072166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ΠΟΙΟΣ ΧΑΡΤΑΕΤΟΣ ΠΕΤΑΕΙ ΠΙΟ ΨΗΛΑ;</a:t>
            </a:r>
            <a:endParaRPr lang="el-G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86" y="1847706"/>
            <a:ext cx="7423906" cy="494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893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ΠΟΙΣ ΧΑΡΤΑΕΤΟΣ ΠΕΤΑΕΙ ΠΙΟ ΧΑΜΗΛΑ;</a:t>
            </a:r>
            <a:endParaRPr lang="el-G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5440077" cy="529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667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ΠΟΙΟΙ ΧΑΡΤΑΕΤΟΙ ΕΊΝΑΙ ΙΔΙΟΙ;</a:t>
            </a:r>
            <a:endParaRPr lang="el-G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1"/>
            <a:ext cx="352325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381" y="1484784"/>
            <a:ext cx="166499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484784"/>
            <a:ext cx="1224136" cy="425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95536" y="5877272"/>
            <a:ext cx="1080120" cy="864096"/>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1</a:t>
            </a:r>
            <a:endParaRPr lang="el-GR" sz="8000" dirty="0"/>
          </a:p>
        </p:txBody>
      </p:sp>
      <p:sp>
        <p:nvSpPr>
          <p:cNvPr id="7" name="Ορθογώνιο 6"/>
          <p:cNvSpPr/>
          <p:nvPr/>
        </p:nvSpPr>
        <p:spPr>
          <a:xfrm>
            <a:off x="2699792" y="5952728"/>
            <a:ext cx="1080120" cy="864096"/>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2</a:t>
            </a:r>
            <a:endParaRPr lang="el-GR" sz="8000" dirty="0"/>
          </a:p>
        </p:txBody>
      </p:sp>
      <p:sp>
        <p:nvSpPr>
          <p:cNvPr id="8" name="Ορθογώνιο 7"/>
          <p:cNvSpPr/>
          <p:nvPr/>
        </p:nvSpPr>
        <p:spPr>
          <a:xfrm>
            <a:off x="4513818" y="5877272"/>
            <a:ext cx="1080120" cy="838159"/>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3</a:t>
            </a:r>
            <a:endParaRPr lang="el-GR" sz="8000" dirty="0"/>
          </a:p>
        </p:txBody>
      </p:sp>
      <p:sp>
        <p:nvSpPr>
          <p:cNvPr id="9" name="Ορθογώνιο 8"/>
          <p:cNvSpPr/>
          <p:nvPr/>
        </p:nvSpPr>
        <p:spPr>
          <a:xfrm>
            <a:off x="6516216" y="5877273"/>
            <a:ext cx="1080120" cy="864096"/>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4</a:t>
            </a:r>
            <a:endParaRPr lang="el-GR" sz="8000" dirty="0"/>
          </a:p>
        </p:txBody>
      </p:sp>
    </p:spTree>
    <p:extLst>
      <p:ext uri="{BB962C8B-B14F-4D97-AF65-F5344CB8AC3E}">
        <p14:creationId xmlns:p14="http://schemas.microsoft.com/office/powerpoint/2010/main" val="69956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484784"/>
          </a:xfrm>
        </p:spPr>
        <p:txBody>
          <a:bodyPr>
            <a:normAutofit/>
          </a:bodyPr>
          <a:lstStyle/>
          <a:p>
            <a:r>
              <a:rPr lang="el-GR" dirty="0" smtClean="0"/>
              <a:t>ΠΟΙΟΣ ΧΑΡΤΑΕΤΟΣ ΕΊΝΑΙ ΔΙΑΦΟΡΕΤΙΚΟΣ;</a:t>
            </a:r>
            <a:endParaRPr lang="el-G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1"/>
            <a:ext cx="352325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915" y="1484784"/>
            <a:ext cx="166499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448781"/>
            <a:ext cx="166499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395536" y="5877272"/>
            <a:ext cx="1080120" cy="864096"/>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1</a:t>
            </a:r>
            <a:endParaRPr lang="el-GR" sz="8000" dirty="0"/>
          </a:p>
        </p:txBody>
      </p:sp>
      <p:sp>
        <p:nvSpPr>
          <p:cNvPr id="7" name="Ορθογώνιο 6"/>
          <p:cNvSpPr/>
          <p:nvPr/>
        </p:nvSpPr>
        <p:spPr>
          <a:xfrm>
            <a:off x="2699792" y="5851296"/>
            <a:ext cx="1080120" cy="864096"/>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2</a:t>
            </a:r>
            <a:endParaRPr lang="el-GR" sz="8000" dirty="0"/>
          </a:p>
        </p:txBody>
      </p:sp>
      <p:sp>
        <p:nvSpPr>
          <p:cNvPr id="8" name="Ορθογώνιο 7"/>
          <p:cNvSpPr/>
          <p:nvPr/>
        </p:nvSpPr>
        <p:spPr>
          <a:xfrm>
            <a:off x="4849351" y="5978584"/>
            <a:ext cx="1080120" cy="864096"/>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3</a:t>
            </a:r>
            <a:endParaRPr lang="el-GR" sz="8000" dirty="0"/>
          </a:p>
        </p:txBody>
      </p:sp>
      <p:sp>
        <p:nvSpPr>
          <p:cNvPr id="9" name="Ορθογώνιο 8"/>
          <p:cNvSpPr/>
          <p:nvPr/>
        </p:nvSpPr>
        <p:spPr>
          <a:xfrm>
            <a:off x="7072178" y="5948104"/>
            <a:ext cx="1080120" cy="864096"/>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8000" dirty="0" smtClean="0"/>
              <a:t>4</a:t>
            </a:r>
            <a:endParaRPr lang="el-GR" sz="8000" dirty="0"/>
          </a:p>
        </p:txBody>
      </p:sp>
    </p:spTree>
    <p:extLst>
      <p:ext uri="{BB962C8B-B14F-4D97-AF65-F5344CB8AC3E}">
        <p14:creationId xmlns:p14="http://schemas.microsoft.com/office/powerpoint/2010/main" val="346349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746650"/>
          </a:xfrm>
        </p:spPr>
        <p:txBody>
          <a:bodyPr/>
          <a:lstStyle/>
          <a:p>
            <a:r>
              <a:rPr lang="el-GR" dirty="0" smtClean="0"/>
              <a:t>Τ Ε Λ Ο Σ</a:t>
            </a:r>
            <a:endParaRPr lang="el-GR" dirty="0"/>
          </a:p>
        </p:txBody>
      </p:sp>
    </p:spTree>
    <p:extLst>
      <p:ext uri="{BB962C8B-B14F-4D97-AF65-F5344CB8AC3E}">
        <p14:creationId xmlns:p14="http://schemas.microsoft.com/office/powerpoint/2010/main" val="413669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endParaRPr lang="el-GR" dirty="0"/>
          </a:p>
        </p:txBody>
      </p:sp>
      <p:pic>
        <p:nvPicPr>
          <p:cNvPr id="3" name="Εικόνα 2" descr="Καθαρά Δευτέρα: Γιατί πετάμε χαρταετό – Το έθιμο από την αρχαία Κίνα που ξορκίζει το κακό [εικόνες] | iefimerida.gr 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336704"/>
          </a:xfrm>
          <a:prstGeom prst="rect">
            <a:avLst/>
          </a:prstGeom>
          <a:noFill/>
          <a:ln>
            <a:noFill/>
          </a:ln>
        </p:spPr>
      </p:pic>
    </p:spTree>
    <p:extLst>
      <p:ext uri="{BB962C8B-B14F-4D97-AF65-F5344CB8AC3E}">
        <p14:creationId xmlns:p14="http://schemas.microsoft.com/office/powerpoint/2010/main" val="296651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22714"/>
          </a:xfrm>
        </p:spPr>
        <p:txBody>
          <a:bodyPr/>
          <a:lstStyle/>
          <a:p>
            <a:r>
              <a:rPr lang="el-GR" dirty="0" smtClean="0"/>
              <a:t>ΥΠΑΡΧΟΥΝ ΠΟΛΛΕΣ ΘΕΩΡΙΕΣ</a:t>
            </a:r>
            <a:br>
              <a:rPr lang="el-GR" dirty="0" smtClean="0"/>
            </a:br>
            <a:r>
              <a:rPr lang="el-GR" dirty="0" smtClean="0"/>
              <a:t>Κάποιοι λένε  πως </a:t>
            </a:r>
            <a:r>
              <a:rPr lang="el-GR" dirty="0"/>
              <a:t>τον χαρταετό τον επινόησε ένας αγρότης, ο οποίος σε μια στιγμή απελπισίας εξαιτίας του δυνατού αέρα έδεσε το καπέλο του με έναν σπάγκο για να μην το χάσει κι αυτό κατέληξε να πετάει πάνω από το κεφάλι </a:t>
            </a:r>
            <a:r>
              <a:rPr lang="el-GR" dirty="0" smtClean="0"/>
              <a:t>του.</a:t>
            </a:r>
            <a:endParaRPr lang="el-GR" dirty="0"/>
          </a:p>
        </p:txBody>
      </p:sp>
    </p:spTree>
    <p:extLst>
      <p:ext uri="{BB962C8B-B14F-4D97-AF65-F5344CB8AC3E}">
        <p14:creationId xmlns:p14="http://schemas.microsoft.com/office/powerpoint/2010/main" val="346827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22714"/>
          </a:xfrm>
        </p:spPr>
        <p:txBody>
          <a:bodyPr>
            <a:noAutofit/>
          </a:bodyPr>
          <a:lstStyle/>
          <a:p>
            <a:r>
              <a:rPr lang="el-GR" sz="3200" dirty="0" smtClean="0"/>
              <a:t>Ο χαρταετός που πετάμε την Καθαρά Δευτέρα, δεν είναι απλώς ένα ακόμα παιχνίδι, που ίπταται στον αέρα εδώ και χιλιάδες χρόνια.</a:t>
            </a:r>
            <a:br>
              <a:rPr lang="el-GR" sz="3200" dirty="0" smtClean="0"/>
            </a:br>
            <a:r>
              <a:rPr lang="el-GR" sz="3200" dirty="0" smtClean="0"/>
              <a:t>Σύμφωνα με αρχαίες θεωρίες το πέταγμα στα Κούλουμα υποδηλώνει την ανάταση, την κάθαρση της ψυχής μετά το διονυσιακό ξεφάντωμα της Αποκριάς.</a:t>
            </a:r>
            <a:br>
              <a:rPr lang="el-GR" sz="3200" dirty="0" smtClean="0"/>
            </a:br>
            <a:r>
              <a:rPr lang="el-GR" sz="3200" dirty="0" smtClean="0"/>
              <a:t>Ως χριστιανική θεώρηση το πέταγμα του αετού συμβολίζει το ανθρώπινο πνεύμα που είναι πλασμένο για να πετά στα ουράνια και με αυτόν τον τρόπο είναι σαν να ερχόμαστε πιο κοντά στον Θεό.</a:t>
            </a:r>
            <a:br>
              <a:rPr lang="el-GR" sz="3200" dirty="0" smtClean="0"/>
            </a:br>
            <a:endParaRPr lang="el-GR" sz="3200" dirty="0"/>
          </a:p>
        </p:txBody>
      </p:sp>
    </p:spTree>
    <p:extLst>
      <p:ext uri="{BB962C8B-B14F-4D97-AF65-F5344CB8AC3E}">
        <p14:creationId xmlns:p14="http://schemas.microsoft.com/office/powerpoint/2010/main" val="281895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1o Νηπιαγωγείο Χίου\Desktop\χαρταετοι\xartaet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2297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8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229600" cy="1728192"/>
          </a:xfrm>
        </p:spPr>
        <p:txBody>
          <a:bodyPr>
            <a:normAutofit/>
          </a:bodyPr>
          <a:lstStyle/>
          <a:p>
            <a:r>
              <a:rPr lang="el-GR" sz="3200" dirty="0" smtClean="0"/>
              <a:t>ΥΠΑΡΧΟΥΝ ΠΟΛΛΑ ΔΙΑΦΟΡΕΤΙΚΑ ΣΧΕΔΙΑ ΧΑΡΤΑΕΤΩΝ,( ΡΟΜΒΟΙ, ΠΟΛΥΓΩΝΑ,  ΣΑΙΤΕΣ, ΔΡΑΚΟΙ ΚΛΠ)</a:t>
            </a:r>
            <a:endParaRPr lang="el-GR" sz="3200" dirty="0"/>
          </a:p>
        </p:txBody>
      </p:sp>
      <p:pic>
        <p:nvPicPr>
          <p:cNvPr id="2050" name="Picture 2" descr="C:\Users\11o Νηπιαγωγείο Χίου\Desktop\χαρταετοι\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268760"/>
            <a:ext cx="2702572" cy="31984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1o Νηπιαγωγείο Χίου\Desktop\χαρταετοι\images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52" y="3399191"/>
            <a:ext cx="2949548" cy="29495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1o Νηπιαγωγείο Χίου\Desktop\χαρταετοι\6984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654" y="1575263"/>
            <a:ext cx="2106364" cy="316152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11o Νηπιαγωγείο Χίου\Desktop\αρχείο λήψης.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845" y="3284984"/>
            <a:ext cx="4060363" cy="325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20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530626"/>
          </a:xfrm>
        </p:spPr>
        <p:txBody>
          <a:bodyPr>
            <a:normAutofit/>
          </a:bodyPr>
          <a:lstStyle/>
          <a:p>
            <a:r>
              <a:rPr lang="el-GR" dirty="0" smtClean="0"/>
              <a:t>ΑΣ ΠΑΙΞΟΥΜΕ ΛΙΓΟ ΜΕ ΤΟΥΣ ΧΑΡΤΑΕΤΟΥΣ</a:t>
            </a:r>
            <a:endParaRPr lang="el-GR" dirty="0"/>
          </a:p>
        </p:txBody>
      </p:sp>
    </p:spTree>
    <p:extLst>
      <p:ext uri="{BB962C8B-B14F-4D97-AF65-F5344CB8AC3E}">
        <p14:creationId xmlns:p14="http://schemas.microsoft.com/office/powerpoint/2010/main" val="247999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ΜΠΟΡΕΙΣ ΝΑ ΜΑΣ ΠΕΙΣ ΠΟΣΟΥΣ ΧΑΡΤΑΕΤΟΥΣ ΒΛΕΠΕΙΣ ΣΤΗΝ ΕΙΚΟΝΑ;</a:t>
            </a:r>
            <a:r>
              <a:rPr lang="el-GR" dirty="0" smtClean="0"/>
              <a:t>	</a:t>
            </a:r>
            <a:endParaRPr lang="el-GR" dirty="0"/>
          </a:p>
        </p:txBody>
      </p:sp>
      <p:pic>
        <p:nvPicPr>
          <p:cNvPr id="3074" name="Picture 2" descr="C:\Users\11o Νηπιαγωγείο Χίου\Desktop\χαρταετοι\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30" y="2357438"/>
            <a:ext cx="3519834" cy="35198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p14="http://schemas.microsoft.com/office/powerpoint/2010/main" val="1534978631"/>
              </p:ext>
            </p:extLst>
          </p:nvPr>
        </p:nvGraphicFramePr>
        <p:xfrm>
          <a:off x="5724128" y="1397000"/>
          <a:ext cx="1895872" cy="5200353"/>
        </p:xfrm>
        <a:graphic>
          <a:graphicData uri="http://schemas.openxmlformats.org/drawingml/2006/table">
            <a:tbl>
              <a:tblPr firstRow="1" bandRow="1">
                <a:tableStyleId>{93296810-A885-4BE3-A3E7-6D5BEEA58F35}</a:tableStyleId>
              </a:tblPr>
              <a:tblGrid>
                <a:gridCol w="1895872"/>
              </a:tblGrid>
              <a:tr h="1733451">
                <a:tc>
                  <a:txBody>
                    <a:bodyPr/>
                    <a:lstStyle/>
                    <a:p>
                      <a:r>
                        <a:rPr lang="el-GR" sz="9600" dirty="0" smtClean="0"/>
                        <a:t> 5</a:t>
                      </a:r>
                      <a:endParaRPr lang="el-GR" sz="9600" dirty="0"/>
                    </a:p>
                  </a:txBody>
                  <a:tcPr>
                    <a:solidFill>
                      <a:srgbClr val="00B0F0"/>
                    </a:solidFill>
                  </a:tcPr>
                </a:tc>
              </a:tr>
              <a:tr h="1733451">
                <a:tc>
                  <a:txBody>
                    <a:bodyPr/>
                    <a:lstStyle/>
                    <a:p>
                      <a:r>
                        <a:rPr lang="el-GR" sz="9600" dirty="0" smtClean="0"/>
                        <a:t>3</a:t>
                      </a:r>
                      <a:endParaRPr lang="el-GR" sz="9600" dirty="0"/>
                    </a:p>
                  </a:txBody>
                  <a:tcPr>
                    <a:solidFill>
                      <a:srgbClr val="00B050"/>
                    </a:solidFill>
                  </a:tcPr>
                </a:tc>
              </a:tr>
              <a:tr h="1733451">
                <a:tc>
                  <a:txBody>
                    <a:bodyPr/>
                    <a:lstStyle/>
                    <a:p>
                      <a:r>
                        <a:rPr lang="el-GR" sz="9600" dirty="0" smtClean="0"/>
                        <a:t> 4</a:t>
                      </a:r>
                      <a:endParaRPr lang="el-GR" sz="9600" dirty="0"/>
                    </a:p>
                  </a:txBody>
                  <a:tcPr>
                    <a:solidFill>
                      <a:srgbClr val="FF0000"/>
                    </a:solidFill>
                  </a:tcPr>
                </a:tc>
              </a:tr>
            </a:tbl>
          </a:graphicData>
        </a:graphic>
      </p:graphicFrame>
    </p:spTree>
    <p:extLst>
      <p:ext uri="{BB962C8B-B14F-4D97-AF65-F5344CB8AC3E}">
        <p14:creationId xmlns:p14="http://schemas.microsoft.com/office/powerpoint/2010/main" val="205058982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310</Words>
  <Application>Microsoft Office PowerPoint</Application>
  <PresentationFormat>Προβολή στην οθόνη (4:3)</PresentationFormat>
  <Paragraphs>83</Paragraphs>
  <Slides>29</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29</vt:i4>
      </vt:variant>
    </vt:vector>
  </HeadingPairs>
  <TitlesOfParts>
    <vt:vector size="32" baseType="lpstr">
      <vt:lpstr>Arial</vt:lpstr>
      <vt:lpstr>Calibri</vt:lpstr>
      <vt:lpstr>Θέμα του Office</vt:lpstr>
      <vt:lpstr>ΧΑΡΤΑΕΤΟΙ</vt:lpstr>
      <vt:lpstr> Το έθιμο με προέλευση από την αρχαία Κίνα Η ιστορία του χαρταετού έχει βαθιές ρίζες στην αρχαία Κίνα ξεπερνώντας τα 2.400 χρόνια ζωής. Αρχικά, βέβαια, υλικό κατασκευής των χαρταετών δεν υπήρξε το χαρτί, αλλά το ξύλο. Συγκεκριμένα, οι λαοί της Ανατολής χρησιμοποιούσαν τους χαρταετούς σε μαγικές τελετές, θρησκευτικές εκδηλώσεις και σε τελετουργίες για τον εξορκισμό του κακού. Πίστευαν ότι όσο ψηλότερα ανεβεί ο αετός τόσο πιο τυχεροί θα είναι.  </vt:lpstr>
      <vt:lpstr>Παρουσίαση του PowerPoint</vt:lpstr>
      <vt:lpstr>ΥΠΑΡΧΟΥΝ ΠΟΛΛΕΣ ΘΕΩΡΙΕΣ Κάποιοι λένε  πως τον χαρταετό τον επινόησε ένας αγρότης, ο οποίος σε μια στιγμή απελπισίας εξαιτίας του δυνατού αέρα έδεσε το καπέλο του με έναν σπάγκο για να μην το χάσει κι αυτό κατέληξε να πετάει πάνω από το κεφάλι του.</vt:lpstr>
      <vt:lpstr>Ο χαρταετός που πετάμε την Καθαρά Δευτέρα, δεν είναι απλώς ένα ακόμα παιχνίδι, που ίπταται στον αέρα εδώ και χιλιάδες χρόνια. Σύμφωνα με αρχαίες θεωρίες το πέταγμα στα Κούλουμα υποδηλώνει την ανάταση, την κάθαρση της ψυχής μετά το διονυσιακό ξεφάντωμα της Αποκριάς. Ως χριστιανική θεώρηση το πέταγμα του αετού συμβολίζει το ανθρώπινο πνεύμα που είναι πλασμένο για να πετά στα ουράνια και με αυτόν τον τρόπο είναι σαν να ερχόμαστε πιο κοντά στον Θεό. </vt:lpstr>
      <vt:lpstr>Παρουσίαση του PowerPoint</vt:lpstr>
      <vt:lpstr>ΥΠΑΡΧΟΥΝ ΠΟΛΛΑ ΔΙΑΦΟΡΕΤΙΚΑ ΣΧΕΔΙΑ ΧΑΡΤΑΕΤΩΝ,( ΡΟΜΒΟΙ, ΠΟΛΥΓΩΝΑ,  ΣΑΙΤΕΣ, ΔΡΑΚΟΙ ΚΛΠ)</vt:lpstr>
      <vt:lpstr>ΑΣ ΠΑΙΞΟΥΜΕ ΛΙΓΟ ΜΕ ΤΟΥΣ ΧΑΡΤΑΕΤΟΥΣ</vt:lpstr>
      <vt:lpstr>ΜΠΟΡΕΙΣ ΝΑ ΜΑΣ ΠΕΙΣ ΠΟΣΟΥΣ ΧΑΡΤΑΕΤΟΥΣ ΒΛΕΠΕΙΣ ΣΤΗΝ ΕΙΚΟΝΑ; </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ΜΠΟΡΕΙΣ ΝΑ ΜΑΣ ΠΕΙΣ ΠΟΣΟΥΣ ΧΑΡΤΑΕΤΟΥΣ ΒΛΕΠΕΙΣ ΣΤΗΝ ΕΙΚΟΝΑ;</vt:lpstr>
      <vt:lpstr>ΠΟΙΟΣ ΧΑΡΤΑΕΤΟΣ ΕΧΕΙ ΤΑ ΠΙΟ ΠΟΛΛΑ ΧΡΩΜΑΤΑ ;</vt:lpstr>
      <vt:lpstr>ΠΟΙΣ ΧΑΡΤΑΕΤΟΣ ΕΧΕΙ ΤΗΝ ΠΙΟ ΜΑΚΡΙΑ ΟΥΡΑ;</vt:lpstr>
      <vt:lpstr>ΠΟΙΣ ΧΑΡΤΑΕΤΟΣ ΕΧΕΙ ΣΧΗΜΑ ΠΟΛΥΓΩΝΟ;</vt:lpstr>
      <vt:lpstr>ΠΟΙΟΣ ΧΑΡΤΕΤΟΣ ΕΧΕΙ ΤΟ ΣΧΗΜΑ ΤΟΥ ΡΟΜΒΟΥ;</vt:lpstr>
      <vt:lpstr>ΠΟΙΟΣ ΧΑΡΤΑΕΤΟΣ ΠΕΤΑΕΙ ΠΙΟ ΨΗΛΑ;</vt:lpstr>
      <vt:lpstr>ΠΟΙΣ ΧΑΡΤΑΕΤΟΣ ΠΕΤΑΕΙ ΠΙΟ ΧΑΜΗΛΑ;</vt:lpstr>
      <vt:lpstr>ΠΟΙΟΙ ΧΑΡΤΑΕΤΟΙ ΕΊΝΑΙ ΙΔΙΟΙ;</vt:lpstr>
      <vt:lpstr>ΠΟΙΟΣ ΧΑΡΤΑΕΤΟΣ ΕΊΝΑΙ ΔΙΑΦΟΡΕΤΙΚΟΣ;</vt:lpstr>
      <vt:lpstr>Τ Ε Λ Ο 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ΧΑΡΤΑΕΤΟΙ</dc:title>
  <dc:creator>11o Νηπιαγωγείο Χίου</dc:creator>
  <cp:lastModifiedBy>eLab</cp:lastModifiedBy>
  <cp:revision>9</cp:revision>
  <dcterms:created xsi:type="dcterms:W3CDTF">2021-02-23T08:13:23Z</dcterms:created>
  <dcterms:modified xsi:type="dcterms:W3CDTF">2026-02-17T10:12:54Z</dcterms:modified>
</cp:coreProperties>
</file>